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39451325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04B9178-8BE0-4C44-B372-3456583E8FB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226043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1883733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380829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2339190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2232360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2929511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82281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383907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3275952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B9178-8BE0-4C44-B372-3456583E8FBE}"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98036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B9178-8BE0-4C44-B372-3456583E8FB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166136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B9178-8BE0-4C44-B372-3456583E8FBE}"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173714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4B9178-8BE0-4C44-B372-3456583E8FBE}"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335126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E04B9178-8BE0-4C44-B372-3456583E8FBE}"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235169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04B9178-8BE0-4C44-B372-3456583E8FB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268380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04B9178-8BE0-4C44-B372-3456583E8FBE}"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48281-00FE-406B-915F-1B5E806F2ED4}" type="slidenum">
              <a:rPr lang="en-US" smtClean="0"/>
              <a:t>‹#›</a:t>
            </a:fld>
            <a:endParaRPr lang="en-US"/>
          </a:p>
        </p:txBody>
      </p:sp>
    </p:spTree>
    <p:extLst>
      <p:ext uri="{BB962C8B-B14F-4D97-AF65-F5344CB8AC3E}">
        <p14:creationId xmlns:p14="http://schemas.microsoft.com/office/powerpoint/2010/main" val="390820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04B9178-8BE0-4C44-B372-3456583E8FBE}" type="datetimeFigureOut">
              <a:rPr lang="en-US" smtClean="0"/>
              <a:t>9/19/2017</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048281-00FE-406B-915F-1B5E806F2ED4}" type="slidenum">
              <a:rPr lang="en-US" smtClean="0"/>
              <a:t>‹#›</a:t>
            </a:fld>
            <a:endParaRPr lang="en-US"/>
          </a:p>
        </p:txBody>
      </p:sp>
    </p:spTree>
    <p:extLst>
      <p:ext uri="{BB962C8B-B14F-4D97-AF65-F5344CB8AC3E}">
        <p14:creationId xmlns:p14="http://schemas.microsoft.com/office/powerpoint/2010/main" val="27974028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8477E-510C-434B-B4AF-AD89860884E1}"/>
              </a:ext>
            </a:extLst>
          </p:cNvPr>
          <p:cNvSpPr>
            <a:spLocks noGrp="1"/>
          </p:cNvSpPr>
          <p:nvPr>
            <p:ph type="ctrTitle"/>
          </p:nvPr>
        </p:nvSpPr>
        <p:spPr/>
        <p:txBody>
          <a:bodyPr/>
          <a:lstStyle/>
          <a:p>
            <a:r>
              <a:rPr lang="en-US" b="1" dirty="0"/>
              <a:t>Equine Medicine Overview</a:t>
            </a:r>
            <a:endParaRPr lang="en-US" dirty="0"/>
          </a:p>
        </p:txBody>
      </p:sp>
      <p:sp>
        <p:nvSpPr>
          <p:cNvPr id="3" name="Subtitle 2">
            <a:extLst>
              <a:ext uri="{FF2B5EF4-FFF2-40B4-BE49-F238E27FC236}">
                <a16:creationId xmlns:a16="http://schemas.microsoft.com/office/drawing/2014/main" xmlns="" id="{1B277589-59B4-4635-BE38-3355614F61F8}"/>
              </a:ext>
            </a:extLst>
          </p:cNvPr>
          <p:cNvSpPr>
            <a:spLocks noGrp="1"/>
          </p:cNvSpPr>
          <p:nvPr>
            <p:ph type="subTitle" idx="1"/>
          </p:nvPr>
        </p:nvSpPr>
        <p:spPr/>
        <p:txBody>
          <a:bodyPr/>
          <a:lstStyle/>
          <a:p>
            <a:r>
              <a:rPr lang="en-US" b="1" dirty="0"/>
              <a:t>SHAH Explorer Program</a:t>
            </a:r>
            <a:endParaRPr lang="en-US" dirty="0"/>
          </a:p>
        </p:txBody>
      </p:sp>
    </p:spTree>
    <p:extLst>
      <p:ext uri="{BB962C8B-B14F-4D97-AF65-F5344CB8AC3E}">
        <p14:creationId xmlns:p14="http://schemas.microsoft.com/office/powerpoint/2010/main" val="3593379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CBE219-D776-4BC6-A894-2DF550866A92}"/>
              </a:ext>
            </a:extLst>
          </p:cNvPr>
          <p:cNvSpPr>
            <a:spLocks noGrp="1"/>
          </p:cNvSpPr>
          <p:nvPr>
            <p:ph type="title"/>
          </p:nvPr>
        </p:nvSpPr>
        <p:spPr/>
        <p:txBody>
          <a:bodyPr/>
          <a:lstStyle/>
          <a:p>
            <a:r>
              <a:rPr lang="en-US" dirty="0"/>
              <a:t>Large animal medicine is very different from the typical small animal medicine.</a:t>
            </a:r>
          </a:p>
        </p:txBody>
      </p:sp>
      <p:sp>
        <p:nvSpPr>
          <p:cNvPr id="3" name="Content Placeholder 2">
            <a:extLst>
              <a:ext uri="{FF2B5EF4-FFF2-40B4-BE49-F238E27FC236}">
                <a16:creationId xmlns:a16="http://schemas.microsoft.com/office/drawing/2014/main" xmlns="" id="{D4ABAAF7-8CD6-438F-8CC1-B64D3ECFC46D}"/>
              </a:ext>
            </a:extLst>
          </p:cNvPr>
          <p:cNvSpPr>
            <a:spLocks noGrp="1"/>
          </p:cNvSpPr>
          <p:nvPr>
            <p:ph idx="1"/>
          </p:nvPr>
        </p:nvSpPr>
        <p:spPr/>
        <p:txBody>
          <a:bodyPr>
            <a:normAutofit/>
          </a:bodyPr>
          <a:lstStyle/>
          <a:p>
            <a:r>
              <a:rPr lang="en-US" sz="2000" dirty="0">
                <a:latin typeface="Times New Roman" panose="02020603050405020304" pitchFamily="18" charset="0"/>
                <a:ea typeface="Times New Roman" panose="02020603050405020304" pitchFamily="18" charset="0"/>
              </a:rPr>
              <a:t>A horse has its own room and board at a local stable that can cost several hundred dollars a month! </a:t>
            </a:r>
          </a:p>
          <a:p>
            <a:r>
              <a:rPr lang="en-US" sz="2000" dirty="0">
                <a:latin typeface="Times New Roman" panose="02020603050405020304" pitchFamily="18" charset="0"/>
                <a:ea typeface="Times New Roman" panose="02020603050405020304" pitchFamily="18" charset="0"/>
              </a:rPr>
              <a:t>They also require a lot of feed, such as different grains as well as grass to graze in </a:t>
            </a:r>
          </a:p>
          <a:p>
            <a:r>
              <a:rPr lang="en-US" sz="2000" dirty="0">
                <a:latin typeface="Times New Roman" panose="02020603050405020304" pitchFamily="18" charset="0"/>
                <a:ea typeface="Times New Roman" panose="02020603050405020304" pitchFamily="18" charset="0"/>
              </a:rPr>
              <a:t> Horse shoes which need to be replaced by a specialist every 6 months or less if needed. This alone can cost up to 150 dollars each time!</a:t>
            </a:r>
          </a:p>
          <a:p>
            <a:pPr marL="0" indent="0">
              <a:buNone/>
            </a:pPr>
            <a:r>
              <a:rPr lang="en-US" sz="2000" dirty="0">
                <a:latin typeface="Times New Roman" panose="02020603050405020304" pitchFamily="18" charset="0"/>
                <a:ea typeface="Times New Roman" panose="02020603050405020304" pitchFamily="18" charset="0"/>
              </a:rPr>
              <a:t> Of course the cost difference isn't the only difference between small animals and horses. </a:t>
            </a:r>
            <a:endParaRPr lang="en-US" sz="2000" dirty="0"/>
          </a:p>
        </p:txBody>
      </p:sp>
    </p:spTree>
    <p:extLst>
      <p:ext uri="{BB962C8B-B14F-4D97-AF65-F5344CB8AC3E}">
        <p14:creationId xmlns:p14="http://schemas.microsoft.com/office/powerpoint/2010/main" val="336082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14F770-E0EA-448A-BEB3-85F5E3F5C9D8}"/>
              </a:ext>
            </a:extLst>
          </p:cNvPr>
          <p:cNvSpPr>
            <a:spLocks noGrp="1"/>
          </p:cNvSpPr>
          <p:nvPr>
            <p:ph type="title"/>
          </p:nvPr>
        </p:nvSpPr>
        <p:spPr/>
        <p:txBody>
          <a:bodyPr/>
          <a:lstStyle/>
          <a:p>
            <a:r>
              <a:rPr lang="en-US" dirty="0">
                <a:latin typeface="Times New Roman" panose="02020603050405020304" pitchFamily="18" charset="0"/>
                <a:ea typeface="Times New Roman" panose="02020603050405020304" pitchFamily="18" charset="0"/>
                <a:cs typeface="Times New Roman" panose="02020603050405020304" pitchFamily="18" charset="0"/>
              </a:rPr>
              <a:t>Their anatomy is very different. </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0AA72EC8-8E4D-439E-9E86-4DFE496C253D}"/>
              </a:ext>
            </a:extLst>
          </p:cNvPr>
          <p:cNvSpPr>
            <a:spLocks noGrp="1"/>
          </p:cNvSpPr>
          <p:nvPr>
            <p:ph idx="1"/>
          </p:nvPr>
        </p:nvSpPr>
        <p:spPr>
          <a:xfrm>
            <a:off x="685801" y="1337733"/>
            <a:ext cx="10131425" cy="5221356"/>
          </a:xfrm>
        </p:spPr>
        <p:txBody>
          <a:bodyPr/>
          <a:lstStyle/>
          <a:p>
            <a:pPr marL="0" indent="0">
              <a:buNone/>
            </a:pPr>
            <a:r>
              <a:rPr lang="en-US" sz="2000" dirty="0"/>
              <a:t>Have you ever seen a horse throw up or belch? That's because they can’t! </a:t>
            </a:r>
          </a:p>
          <a:p>
            <a:pPr marL="0" indent="0">
              <a:buNone/>
            </a:pPr>
            <a:r>
              <a:rPr lang="en-US" sz="2000" dirty="0"/>
              <a:t>Their esophagus is made of just smooth muscle making the mouth a one way road for anything that the horse intakes. </a:t>
            </a:r>
          </a:p>
          <a:p>
            <a:pPr marL="0" indent="0">
              <a:buNone/>
            </a:pPr>
            <a:r>
              <a:rPr lang="en-US" sz="2000" dirty="0"/>
              <a:t>This is why it is important to not let your horse drink too much water after a long workout and to watch what the horse grazes on. </a:t>
            </a:r>
          </a:p>
          <a:p>
            <a:pPr marL="0" indent="0">
              <a:buNone/>
            </a:pPr>
            <a:r>
              <a:rPr lang="en-US" sz="2000" dirty="0"/>
              <a:t>With the inability to vomit, horses can be affected by some serious complications such as  abdominal pain. </a:t>
            </a:r>
          </a:p>
          <a:p>
            <a:pPr marL="0" indent="0">
              <a:buNone/>
            </a:pPr>
            <a:endParaRPr lang="en-US" sz="2000" dirty="0"/>
          </a:p>
          <a:p>
            <a:pPr marL="0" indent="0">
              <a:buNone/>
            </a:pPr>
            <a:r>
              <a:rPr lang="en-US" sz="2000" dirty="0"/>
              <a:t>If nothing can come up and the back end is blocked then that makes for a very uncomfortable horse! </a:t>
            </a:r>
          </a:p>
          <a:p>
            <a:endParaRPr lang="en-US" dirty="0"/>
          </a:p>
        </p:txBody>
      </p:sp>
    </p:spTree>
    <p:extLst>
      <p:ext uri="{BB962C8B-B14F-4D97-AF65-F5344CB8AC3E}">
        <p14:creationId xmlns:p14="http://schemas.microsoft.com/office/powerpoint/2010/main" val="96836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5C853-A171-4984-9BF6-25D2A155EBEB}"/>
              </a:ext>
            </a:extLst>
          </p:cNvPr>
          <p:cNvSpPr>
            <a:spLocks noGrp="1"/>
          </p:cNvSpPr>
          <p:nvPr>
            <p:ph type="title"/>
          </p:nvPr>
        </p:nvSpPr>
        <p:spPr/>
        <p:txBody>
          <a:bodyPr/>
          <a:lstStyle/>
          <a:p>
            <a:r>
              <a:rPr lang="en-US" dirty="0"/>
              <a:t>Do horses need vaccines?</a:t>
            </a:r>
          </a:p>
        </p:txBody>
      </p:sp>
      <p:sp>
        <p:nvSpPr>
          <p:cNvPr id="3" name="Content Placeholder 2">
            <a:extLst>
              <a:ext uri="{FF2B5EF4-FFF2-40B4-BE49-F238E27FC236}">
                <a16:creationId xmlns:a16="http://schemas.microsoft.com/office/drawing/2014/main" xmlns="" id="{141072E1-71F1-4FCD-AF25-F623FDBB71A9}"/>
              </a:ext>
            </a:extLst>
          </p:cNvPr>
          <p:cNvSpPr>
            <a:spLocks noGrp="1"/>
          </p:cNvSpPr>
          <p:nvPr>
            <p:ph idx="1"/>
          </p:nvPr>
        </p:nvSpPr>
        <p:spPr>
          <a:xfrm>
            <a:off x="685801" y="1775791"/>
            <a:ext cx="10131425" cy="4015409"/>
          </a:xfrm>
        </p:spPr>
        <p:txBody>
          <a:bodyPr>
            <a:normAutofit fontScale="92500" lnSpcReduction="10000"/>
          </a:bodyPr>
          <a:lstStyle/>
          <a:p>
            <a:pPr marL="0" indent="0">
              <a:buNone/>
            </a:pPr>
            <a:r>
              <a:rPr lang="en-US" sz="2400" dirty="0"/>
              <a:t>Horses also get vaccinated just like dogs and cats but they have some different vaccinations. </a:t>
            </a:r>
          </a:p>
          <a:p>
            <a:pPr marL="0" indent="0">
              <a:buNone/>
            </a:pPr>
            <a:r>
              <a:rPr lang="en-US" sz="2400" dirty="0"/>
              <a:t>Rabies is still the same, all warm blooded animals get vaccinated against rabies every year. </a:t>
            </a:r>
          </a:p>
          <a:p>
            <a:pPr marL="0" indent="0">
              <a:buNone/>
            </a:pPr>
            <a:r>
              <a:rPr lang="en-US" sz="2400" dirty="0"/>
              <a:t>Some others include Equine Influenza, and West Nile Virus. </a:t>
            </a:r>
          </a:p>
          <a:p>
            <a:pPr marL="0" indent="0">
              <a:buNone/>
            </a:pPr>
            <a:r>
              <a:rPr lang="en-US" sz="2400" dirty="0"/>
              <a:t>Horses can cause canine flu! The virology has been traced back to horses that first spread this flu virus to the racing Greyhounds in Florida and has now made its way up to Georgia. </a:t>
            </a:r>
          </a:p>
          <a:p>
            <a:pPr marL="0" indent="0">
              <a:buNone/>
            </a:pPr>
            <a:r>
              <a:rPr lang="en-US" sz="2400" dirty="0"/>
              <a:t>So not only is it important to vaccinate your dog and cat, but it is also equally important to vaccinate your horse too. </a:t>
            </a:r>
          </a:p>
          <a:p>
            <a:endParaRPr lang="en-US" dirty="0"/>
          </a:p>
        </p:txBody>
      </p:sp>
    </p:spTree>
    <p:extLst>
      <p:ext uri="{BB962C8B-B14F-4D97-AF65-F5344CB8AC3E}">
        <p14:creationId xmlns:p14="http://schemas.microsoft.com/office/powerpoint/2010/main" val="424778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705DFA-90AA-4687-AD52-3CEBD41375E9}"/>
              </a:ext>
            </a:extLst>
          </p:cNvPr>
          <p:cNvSpPr>
            <a:spLocks noGrp="1"/>
          </p:cNvSpPr>
          <p:nvPr>
            <p:ph type="title"/>
          </p:nvPr>
        </p:nvSpPr>
        <p:spPr/>
        <p:txBody>
          <a:bodyPr/>
          <a:lstStyle/>
          <a:p>
            <a:r>
              <a:rPr lang="en-US" dirty="0"/>
              <a:t>The life of a large animal vet</a:t>
            </a:r>
          </a:p>
        </p:txBody>
      </p:sp>
      <p:sp>
        <p:nvSpPr>
          <p:cNvPr id="3" name="Content Placeholder 2">
            <a:extLst>
              <a:ext uri="{FF2B5EF4-FFF2-40B4-BE49-F238E27FC236}">
                <a16:creationId xmlns:a16="http://schemas.microsoft.com/office/drawing/2014/main" xmlns="" id="{C9CE681E-42D8-423D-9152-2ECD788F67B7}"/>
              </a:ext>
            </a:extLst>
          </p:cNvPr>
          <p:cNvSpPr>
            <a:spLocks noGrp="1"/>
          </p:cNvSpPr>
          <p:nvPr>
            <p:ph idx="1"/>
          </p:nvPr>
        </p:nvSpPr>
        <p:spPr>
          <a:xfrm>
            <a:off x="685801" y="1603513"/>
            <a:ext cx="10131425" cy="5022574"/>
          </a:xfrm>
        </p:spPr>
        <p:txBody>
          <a:bodyPr>
            <a:normAutofit/>
          </a:bodyPr>
          <a:lstStyle/>
          <a:p>
            <a:pPr marL="0" indent="0">
              <a:buNone/>
            </a:pPr>
            <a:r>
              <a:rPr lang="en-US" dirty="0"/>
              <a:t>Being a large animal veterinarian is also very different. </a:t>
            </a:r>
          </a:p>
          <a:p>
            <a:pPr marL="0" indent="0">
              <a:buNone/>
            </a:pPr>
            <a:r>
              <a:rPr lang="en-US" dirty="0"/>
              <a:t>They have more demand on their shoulders. Not only do they have to be physically capable of handling horses, (just think of the simple things we do with cats and dogs and imagine that same procedure on a horse!) but they also need to make themselves available at the horse owners beck and call. </a:t>
            </a:r>
          </a:p>
          <a:p>
            <a:pPr marL="0" indent="0">
              <a:buNone/>
            </a:pPr>
            <a:r>
              <a:rPr lang="en-US" dirty="0"/>
              <a:t>Most veterinary hospitals for dogs and cats have a closing time where the veterinarians can go home from work and relax, with horses and other large animals there are no hospitals to take your horse to unless it is a university that specializes in large animal medicine (UGA is one of them). </a:t>
            </a:r>
          </a:p>
          <a:p>
            <a:pPr marL="0" indent="0">
              <a:buNone/>
            </a:pPr>
            <a:r>
              <a:rPr lang="en-US" dirty="0"/>
              <a:t>The veterinarians make house calls and travel out to barns to see their patients and if a horse gets sick in the middle of the night, the only person to call to help is that vet who is probably asleep! </a:t>
            </a:r>
          </a:p>
          <a:p>
            <a:pPr marL="0" indent="0">
              <a:buNone/>
            </a:pPr>
            <a:r>
              <a:rPr lang="en-US" dirty="0"/>
              <a:t>So, while being a large animal veterinarian is very fun, exciting and very rewarding, it is very demanding, both physically and mentally.</a:t>
            </a:r>
          </a:p>
          <a:p>
            <a:endParaRPr lang="en-US" dirty="0"/>
          </a:p>
        </p:txBody>
      </p:sp>
    </p:spTree>
    <p:extLst>
      <p:ext uri="{BB962C8B-B14F-4D97-AF65-F5344CB8AC3E}">
        <p14:creationId xmlns:p14="http://schemas.microsoft.com/office/powerpoint/2010/main" val="2686529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790" y="554934"/>
            <a:ext cx="8427815" cy="5533045"/>
          </a:xfrm>
          <a:prstGeom prst="rect">
            <a:avLst/>
          </a:prstGeom>
        </p:spPr>
      </p:pic>
    </p:spTree>
    <p:extLst>
      <p:ext uri="{BB962C8B-B14F-4D97-AF65-F5344CB8AC3E}">
        <p14:creationId xmlns:p14="http://schemas.microsoft.com/office/powerpoint/2010/main" val="14248472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6</TotalTime>
  <Words>503</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Celestial</vt:lpstr>
      <vt:lpstr>Equine Medicine Overview</vt:lpstr>
      <vt:lpstr>Large animal medicine is very different from the typical small animal medicine.</vt:lpstr>
      <vt:lpstr>Their anatomy is very different.  </vt:lpstr>
      <vt:lpstr>Do horses need vaccines?</vt:lpstr>
      <vt:lpstr>The life of a large animal vet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Equine Medicine Overview</dc:title>
  <dc:creator>Hannah Connor</dc:creator>
  <cp:lastModifiedBy>DOCTOR General</cp:lastModifiedBy>
  <cp:revision>4</cp:revision>
  <dcterms:created xsi:type="dcterms:W3CDTF">2017-09-16T02:45:13Z</dcterms:created>
  <dcterms:modified xsi:type="dcterms:W3CDTF">2017-09-19T18:44:13Z</dcterms:modified>
</cp:coreProperties>
</file>